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1.jpeg" ContentType="image/jpeg"/>
  <Override PartName="/ppt/media/image41.png" ContentType="image/png"/>
  <Override PartName="/ppt/media/image46.jpeg" ContentType="image/jpeg"/>
  <Override PartName="/ppt/media/image18.jpeg" ContentType="image/jpeg"/>
  <Override PartName="/ppt/media/image7.png" ContentType="image/png"/>
  <Override PartName="/ppt/media/image3.png" ContentType="image/png"/>
  <Override PartName="/ppt/media/image38.png" ContentType="image/png"/>
  <Override PartName="/ppt/media/image4.jpeg" ContentType="image/jpeg"/>
  <Override PartName="/ppt/media/image6.jpeg" ContentType="image/jpeg"/>
  <Override PartName="/ppt/media/image22.jpeg" ContentType="image/jpeg"/>
  <Override PartName="/ppt/media/image13.png" ContentType="image/png"/>
  <Override PartName="/ppt/media/image5.png" ContentType="image/png"/>
  <Override PartName="/ppt/media/image20.png" ContentType="image/png"/>
  <Override PartName="/ppt/media/image48.png" ContentType="image/png"/>
  <Override PartName="/ppt/media/image19.png" ContentType="image/png"/>
  <Override PartName="/ppt/media/image51.png" ContentType="image/png"/>
  <Override PartName="/ppt/media/image16.png" ContentType="image/png"/>
  <Override PartName="/ppt/media/image21.png" ContentType="image/png"/>
  <Override PartName="/ppt/media/image44.jpeg" ContentType="image/jpeg"/>
  <Override PartName="/ppt/media/image23.png" ContentType="image/png"/>
  <Override PartName="/ppt/media/image14.jpeg" ContentType="image/jpeg"/>
  <Override PartName="/ppt/media/image40.jpeg" ContentType="image/jpeg"/>
  <Override PartName="/ppt/media/image50.png" ContentType="image/png"/>
  <Override PartName="/ppt/media/image17.png" ContentType="image/png"/>
  <Override PartName="/ppt/media/image49.png" ContentType="image/png"/>
  <Override PartName="/ppt/media/image15.png" ContentType="image/png"/>
  <Override PartName="/ppt/media/image2.png" ContentType="image/png"/>
  <Override PartName="/ppt/media/image37.png" ContentType="image/png"/>
  <Override PartName="/ppt/media/image12.png" ContentType="image/png"/>
  <Override PartName="/ppt/media/image28.jpeg" ContentType="image/jpeg"/>
  <Override PartName="/ppt/media/image8.jpeg" ContentType="image/jpeg"/>
  <Override PartName="/ppt/media/image25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11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jpeg" ContentType="image/jpeg"/>
  <Override PartName="/ppt/media/image36.png" ContentType="image/png"/>
  <Override PartName="/ppt/media/image39.png" ContentType="image/png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AD4C309-62C3-444E-AAE3-34942F61B655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graphicFrame>
        <p:nvGraphicFramePr>
          <p:cNvPr id="117" name="Table 3"/>
          <p:cNvGraphicFramePr/>
          <p:nvPr/>
        </p:nvGraphicFramePr>
        <p:xfrm>
          <a:off x="1080000" y="5583600"/>
          <a:ext cx="5399640" cy="4136040"/>
        </p:xfrm>
        <a:graphic>
          <a:graphicData uri="http://schemas.openxmlformats.org/drawingml/2006/table">
            <a:tbl>
              <a:tblPr/>
              <a:tblGrid>
                <a:gridCol w="2561400"/>
                <a:gridCol w="2838600"/>
              </a:tblGrid>
              <a:tr h="41364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ru-RU" sz="1300" spc="-1" strike="noStrike">
                          <a:latin typeface="Arial"/>
                        </a:rPr>
                        <a:t>Плюсы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1. Скорость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2. Простота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3. Вместительность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4. Автошардинг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5. Репликация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ru-RU" sz="1300" spc="-1" strike="noStrike">
                          <a:latin typeface="Arial"/>
                        </a:rPr>
                        <a:t>Минусы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1. Не является решением для организации сложных, неоднозначных задач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2. Индексы занимают много оперативной памяти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- как работает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- хелсчеки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- Распределение трафика, 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- конфиги (смотрим конфиг)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graphicFrame>
        <p:nvGraphicFramePr>
          <p:cNvPr id="121" name="Table 2"/>
          <p:cNvGraphicFramePr/>
          <p:nvPr/>
        </p:nvGraphicFramePr>
        <p:xfrm>
          <a:off x="6762600" y="10182240"/>
          <a:ext cx="611640" cy="376920"/>
        </p:xfrm>
        <a:graphic>
          <a:graphicData uri="http://schemas.openxmlformats.org/drawingml/2006/table">
            <a:tbl>
              <a:tblPr/>
              <a:tblGrid>
                <a:gridCol w="306000"/>
                <a:gridCol w="306000"/>
              </a:tblGrid>
              <a:tr h="3772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22" name="TextShape 3"/>
          <p:cNvSpPr txBox="1"/>
          <p:nvPr/>
        </p:nvSpPr>
        <p:spPr>
          <a:xfrm>
            <a:off x="304560" y="5133960"/>
            <a:ext cx="698184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Проверяем что запущены  FW и SELINUX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- выключаем основные машинки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- проверить доступность проверить работу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- проверить работы базу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- убить базу — восстановить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Сердцем всего сервиса является база данных mongodb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Индексы решающим механизмом для оптимизации производительности и масштабируемости системы, обеспечивая гибкий доступ к данным.</a:t>
            </a:r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graphicFrame>
        <p:nvGraphicFramePr>
          <p:cNvPr id="107" name="Table 3"/>
          <p:cNvGraphicFramePr/>
          <p:nvPr/>
        </p:nvGraphicFramePr>
        <p:xfrm>
          <a:off x="1080000" y="5583600"/>
          <a:ext cx="5399640" cy="4136040"/>
        </p:xfrm>
        <a:graphic>
          <a:graphicData uri="http://schemas.openxmlformats.org/drawingml/2006/table">
            <a:tbl>
              <a:tblPr/>
              <a:tblGrid>
                <a:gridCol w="2561400"/>
                <a:gridCol w="2838600"/>
              </a:tblGrid>
              <a:tr h="41364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ru-RU" sz="1300" spc="-1" strike="noStrike">
                          <a:latin typeface="Arial"/>
                        </a:rPr>
                        <a:t>Плюсы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1. Скорость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2. Простота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3. Вместительность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4. Автошардинг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5. Репликация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ru-RU" sz="1300" spc="-1" strike="noStrike">
                          <a:latin typeface="Arial"/>
                        </a:rPr>
                        <a:t>Минусы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1. Не является решением для организации сложных, неоднозначных задач</a:t>
                      </a:r>
                      <a:endParaRPr b="0" lang="ru-RU" sz="1300" spc="-1" strike="noStrike">
                        <a:latin typeface="Arial"/>
                      </a:endParaRPr>
                    </a:p>
                    <a:p>
                      <a:endParaRPr b="0" lang="ru-RU" sz="1300" spc="-1" strike="noStrike">
                        <a:latin typeface="Arial"/>
                      </a:endParaRPr>
                    </a:p>
                    <a:p>
                      <a:r>
                        <a:rPr b="0" lang="ru-RU" sz="1300" spc="-1" strike="noStrike">
                          <a:latin typeface="Arial"/>
                        </a:rPr>
                        <a:t>2. Индексы занимают много оперативной памяти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Плюсы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1. Скорость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2. Простота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3. Вместительность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4. Автошардинг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5. Репликация</a:t>
            </a:r>
            <a:endParaRPr b="0" lang="ru-RU" sz="1300" spc="-1" strike="noStrike">
              <a:latin typeface="Arial"/>
            </a:endParaRPr>
          </a:p>
          <a:p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Минусы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1. Не является решением для организации сложных, неоднозначных задач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latin typeface="Arial"/>
              </a:rPr>
              <a:t>2. Индексы занимают много оперативной памяти</a:t>
            </a:r>
            <a:endParaRPr b="0" lang="ru-RU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чего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сделанан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работает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  <p:graphicFrame>
        <p:nvGraphicFramePr>
          <p:cNvPr id="112" name="Table 3"/>
          <p:cNvGraphicFramePr/>
          <p:nvPr/>
        </p:nvGraphicFramePr>
        <p:xfrm>
          <a:off x="1080000" y="5583600"/>
          <a:ext cx="5399640" cy="4136040"/>
        </p:xfrm>
        <a:graphic>
          <a:graphicData uri="http://schemas.openxmlformats.org/drawingml/2006/table">
            <a:tbl>
              <a:tblPr/>
              <a:tblGrid>
                <a:gridCol w="2561400"/>
                <a:gridCol w="2838600"/>
              </a:tblGrid>
              <a:tr h="41364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Кибана: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реализована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собираются логи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Именование логов ( filebeat_app)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попадают и обрабатываются в эластике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Пром: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построен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собираются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попадают в пром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latin typeface="Arial"/>
              </a:rPr>
              <a:t>Как обнрабатывается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CEDFF02-9080-4DC3-BC19-13FA90F79226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216360" y="-288000"/>
            <a:ext cx="9071640" cy="363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br/>
            <a:r>
              <a:rPr b="1" i="1" lang="ru-RU" sz="4000" spc="-1" strike="noStrike">
                <a:solidFill>
                  <a:srgbClr val="be480a"/>
                </a:solidFill>
                <a:latin typeface="DejaVu Math TeX Gyre"/>
              </a:rPr>
              <a:t>Отказоустойчивый</a:t>
            </a:r>
            <a:br/>
            <a:r>
              <a:rPr b="1" i="1" lang="ru-RU" sz="4000" spc="-1" strike="noStrike">
                <a:solidFill>
                  <a:srgbClr val="be480a"/>
                </a:solidFill>
                <a:latin typeface="DejaVu Math TeX Gyre"/>
              </a:rPr>
              <a:t>сервиc  курса валют </a:t>
            </a:r>
            <a:br/>
            <a:r>
              <a:rPr b="1" i="1" lang="ru-RU" sz="4000" spc="-1" strike="noStrike">
                <a:solidFill>
                  <a:srgbClr val="be480a"/>
                </a:solidFill>
                <a:latin typeface="DejaVu Math TeX Gyre"/>
              </a:rPr>
              <a:t>на базе MongoDB.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792000" y="3456000"/>
            <a:ext cx="3456000" cy="1152000"/>
          </a:xfrm>
          <a:prstGeom prst="rect">
            <a:avLst/>
          </a:prstGeom>
          <a:ln>
            <a:noFill/>
          </a:ln>
          <a:effectLst>
            <a:outerShdw dist="17819" dir="2700000">
              <a:srgbClr val="ffffff">
                <a:alpha val="25000"/>
              </a:srgbClr>
            </a:outerShdw>
          </a:effectLst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4644000" y="306360"/>
            <a:ext cx="5669640" cy="566964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5976000" y="72000"/>
            <a:ext cx="3888000" cy="648000"/>
          </a:xfrm>
          <a:prstGeom prst="wedgeRoundRectCallout">
            <a:avLst>
              <a:gd name="adj1" fmla="val -12310"/>
              <a:gd name="adj2" fmla="val 150995"/>
              <a:gd name="adj3" fmla="val 16667"/>
            </a:avLst>
          </a:prstGeom>
          <a:solidFill>
            <a:srgbClr val="ffffff">
              <a:alpha val="4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А почем нынче Аркинстон?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0800" y="197640"/>
            <a:ext cx="10065600" cy="68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ru-RU" sz="4200" spc="-1" strike="noStrike">
                <a:latin typeface="Arial"/>
              </a:rPr>
              <a:t>GlusterFS</a:t>
            </a:r>
            <a:endParaRPr b="0" lang="ru-RU" sz="4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7218720" y="1744560"/>
            <a:ext cx="1324800" cy="265356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-1620360" y="-663840"/>
            <a:ext cx="7597440" cy="759744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412200" y="936000"/>
            <a:ext cx="8363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GlusterFS — это распределённая, параллельная, линейно масштабируемая 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файловая система с возможностью защиты от сбоев.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302040" y="4397040"/>
            <a:ext cx="1094760" cy="81900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342720" y="5217480"/>
            <a:ext cx="1257480" cy="358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GlusterFS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5"/>
          <a:stretch/>
        </p:blipFill>
        <p:spPr>
          <a:xfrm>
            <a:off x="4071960" y="1661040"/>
            <a:ext cx="2296080" cy="344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400" y="251280"/>
            <a:ext cx="10054800" cy="68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ru-RU" sz="4200" spc="-1" strike="noStrike">
                <a:latin typeface="Arial"/>
              </a:rPr>
              <a:t>Haproxy и всякая магия!</a:t>
            </a:r>
            <a:endParaRPr b="0" lang="ru-RU" sz="4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824720" y="-341640"/>
            <a:ext cx="6061680" cy="56696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 flipH="1">
            <a:off x="882360" y="1436400"/>
            <a:ext cx="2820960" cy="37530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>
            <a:off x="3492720" y="868320"/>
            <a:ext cx="2832480" cy="41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357200" y="258120"/>
            <a:ext cx="8109000" cy="608148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-5040" y="604080"/>
            <a:ext cx="10054800" cy="68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ru-RU" sz="4200" spc="-1" strike="noStrike">
                <a:solidFill>
                  <a:srgbClr val="c9211e"/>
                </a:solidFill>
                <a:latin typeface="Arial"/>
              </a:rPr>
              <a:t>    </a:t>
            </a:r>
            <a:r>
              <a:rPr b="1" lang="ru-RU" sz="4200" spc="-1" strike="noStrike">
                <a:solidFill>
                  <a:srgbClr val="c9211e"/>
                </a:solidFill>
                <a:latin typeface="Arial"/>
              </a:rPr>
              <a:t>Запускаем Смауга!</a:t>
            </a:r>
            <a:endParaRPr b="0" lang="ru-RU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2">
            <a:alphaModFix amt="43000"/>
          </a:blip>
          <a:stretch/>
        </p:blipFill>
        <p:spPr>
          <a:xfrm>
            <a:off x="2686320" y="449640"/>
            <a:ext cx="5174640" cy="4479120"/>
          </a:xfrm>
          <a:prstGeom prst="rect">
            <a:avLst/>
          </a:prstGeom>
          <a:ln>
            <a:noFill/>
          </a:ln>
        </p:spPr>
      </p:pic>
      <p:sp>
        <p:nvSpPr>
          <p:cNvPr id="98" name="TextShape 1"/>
          <p:cNvSpPr txBox="1"/>
          <p:nvPr/>
        </p:nvSpPr>
        <p:spPr>
          <a:xfrm>
            <a:off x="504000" y="132624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  <a:p>
            <a:pPr marL="432000" indent="-324000" algn="ctr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c9211e"/>
                </a:solidFill>
                <a:latin typeface="DejaVu Math TeX Gyre"/>
              </a:rPr>
              <a:t>Всем спасибо за внимание!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9188280" y="5163840"/>
            <a:ext cx="774360" cy="4341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/>
          <a:stretch/>
        </p:blipFill>
        <p:spPr>
          <a:xfrm>
            <a:off x="8722800" y="5179680"/>
            <a:ext cx="402480" cy="4024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5"/>
          <a:stretch/>
        </p:blipFill>
        <p:spPr>
          <a:xfrm>
            <a:off x="359280" y="931680"/>
            <a:ext cx="2166480" cy="33220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6"/>
          <a:stretch/>
        </p:blipFill>
        <p:spPr>
          <a:xfrm>
            <a:off x="8005320" y="876600"/>
            <a:ext cx="1996200" cy="349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476280" y="54360"/>
            <a:ext cx="9171720" cy="56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616760" y="302760"/>
            <a:ext cx="6676560" cy="50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2952000" y="-24120"/>
            <a:ext cx="3960000" cy="1320120"/>
          </a:xfrm>
          <a:prstGeom prst="rect">
            <a:avLst/>
          </a:prstGeom>
          <a:ln>
            <a:noFill/>
          </a:ln>
          <a:effectLst>
            <a:outerShdw dist="17819" dir="2700000">
              <a:srgbClr val="ffffff">
                <a:alpha val="25000"/>
              </a:srgbClr>
            </a:outerShdw>
          </a:effectLst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408760" y="3891960"/>
            <a:ext cx="5511240" cy="1785600"/>
          </a:xfrm>
          <a:prstGeom prst="rect">
            <a:avLst/>
          </a:prstGeom>
          <a:ln>
            <a:noFill/>
          </a:ln>
        </p:spPr>
      </p:pic>
      <p:sp>
        <p:nvSpPr>
          <p:cNvPr id="55" name="TextShape 1"/>
          <p:cNvSpPr txBox="1"/>
          <p:nvPr/>
        </p:nvSpPr>
        <p:spPr>
          <a:xfrm>
            <a:off x="360000" y="1188000"/>
            <a:ext cx="9216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ru-RU" sz="1800" spc="-1" strike="noStrike">
                <a:latin typeface="Arial"/>
              </a:rPr>
              <a:t>MongoDB</a:t>
            </a:r>
            <a:r>
              <a:rPr b="0" lang="ru-RU" sz="1800" spc="-1" strike="noStrike">
                <a:latin typeface="Arial"/>
              </a:rPr>
              <a:t> — документоориентированная система управления базами данных с открытым исходным кодом, не требующая описания схемы таблиц. Классифицирована как NoSQL, использует JSON-подобные документы и схему базы данных (BSON) . Написана на языке C++.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  <a:ea typeface="Noto Sans CJK SC"/>
              </a:rPr>
              <a:t># NoSQL, BSON(гибкость), производительность(C++), горизонтальное </a:t>
            </a:r>
            <a:r>
              <a:rPr b="0" lang="ru-RU" sz="1800" spc="-1" strike="noStrike">
                <a:latin typeface="Arial"/>
              </a:rPr>
              <a:t>масштабирование GridFS, индекс.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2952000" y="-24120"/>
            <a:ext cx="3960000" cy="1320120"/>
          </a:xfrm>
          <a:prstGeom prst="rect">
            <a:avLst/>
          </a:prstGeom>
          <a:ln>
            <a:noFill/>
          </a:ln>
          <a:effectLst>
            <a:outerShdw dist="17819" dir="2700000">
              <a:srgbClr val="ffffff">
                <a:alpha val="25000"/>
              </a:srgbClr>
            </a:outerShdw>
          </a:effectLst>
        </p:spPr>
      </p:pic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2408760" y="3891960"/>
            <a:ext cx="5511240" cy="1785600"/>
          </a:xfrm>
          <a:prstGeom prst="rect">
            <a:avLst/>
          </a:prstGeom>
          <a:ln>
            <a:noFill/>
          </a:ln>
        </p:spPr>
      </p:pic>
      <p:sp>
        <p:nvSpPr>
          <p:cNvPr id="58" name="TextShape 1"/>
          <p:cNvSpPr txBox="1"/>
          <p:nvPr/>
        </p:nvSpPr>
        <p:spPr>
          <a:xfrm>
            <a:off x="360000" y="1188000"/>
            <a:ext cx="9216000" cy="341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latin typeface="Arial"/>
              </a:rPr>
              <a:t>Основные понятия: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latin typeface="Arial"/>
              </a:rPr>
              <a:t>База данных:</a:t>
            </a:r>
            <a:r>
              <a:rPr b="0" lang="ru-RU" sz="1800" spc="-1" strike="noStrike">
                <a:latin typeface="Arial"/>
              </a:rPr>
              <a:t> представленна в виде физического хранилища коллекций. Каждая БД имеет свой собственный набор файлов в файловой системе.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latin typeface="Arial"/>
              </a:rPr>
              <a:t>Коллекция:</a:t>
            </a:r>
            <a:r>
              <a:rPr b="0" lang="ru-RU" sz="1800" spc="-1" strike="noStrike">
                <a:latin typeface="Arial"/>
              </a:rPr>
              <a:t> - это группа документов MongoDB. Является эквивалентом простой таблицы в реляционной базе данных. Коллекция помещена внутри одной БД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Документ</a:t>
            </a:r>
            <a:r>
              <a:rPr b="0" lang="ru-RU" sz="1800" spc="-1" strike="noStrike">
                <a:latin typeface="Arial"/>
              </a:rPr>
              <a:t>: – это набор пар “ключ – значение”. Документ имеет динамическую схему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Индекс</a:t>
            </a:r>
            <a:r>
              <a:rPr b="0" lang="ru-RU" sz="1800" spc="-1" strike="noStrike">
                <a:latin typeface="Arial"/>
              </a:rPr>
              <a:t>: решающим механизмом для оптимизации производительности и масштабируемости системы, обеспечивая гибкий доступ к данным.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{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"_id" : ObjectId("52cdef7d4bab8bd675299ff6"),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"name" : "Torin",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"race" : "Gnome"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}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2952000" y="-24120"/>
            <a:ext cx="3960000" cy="1320120"/>
          </a:xfrm>
          <a:prstGeom prst="rect">
            <a:avLst/>
          </a:prstGeom>
          <a:ln>
            <a:noFill/>
          </a:ln>
          <a:effectLst>
            <a:outerShdw dist="17819" dir="2700000">
              <a:srgbClr val="ffffff">
                <a:alpha val="25000"/>
              </a:srgbClr>
            </a:outerShdw>
          </a:effectLst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2408760" y="3891960"/>
            <a:ext cx="5511240" cy="178560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877680" y="3469680"/>
            <a:ext cx="3082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OpLog — журнал операций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4"/>
          <a:stretch/>
        </p:blipFill>
        <p:spPr>
          <a:xfrm>
            <a:off x="2880000" y="1368000"/>
            <a:ext cx="4356360" cy="18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2952000" y="-24120"/>
            <a:ext cx="3960000" cy="1320120"/>
          </a:xfrm>
          <a:prstGeom prst="rect">
            <a:avLst/>
          </a:prstGeom>
          <a:ln>
            <a:noFill/>
          </a:ln>
          <a:effectLst>
            <a:outerShdw dist="17819" dir="2700000">
              <a:srgbClr val="ffffff">
                <a:alpha val="25000"/>
              </a:srgbClr>
            </a:outerShdw>
          </a:effectLst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2408760" y="3891960"/>
            <a:ext cx="5511240" cy="1785600"/>
          </a:xfrm>
          <a:prstGeom prst="rect">
            <a:avLst/>
          </a:prstGeom>
          <a:ln>
            <a:noFill/>
          </a:ln>
        </p:spPr>
      </p:pic>
      <p:sp>
        <p:nvSpPr>
          <p:cNvPr id="65" name="TextShape 1"/>
          <p:cNvSpPr txBox="1"/>
          <p:nvPr/>
        </p:nvSpPr>
        <p:spPr>
          <a:xfrm>
            <a:off x="2135160" y="3613680"/>
            <a:ext cx="3336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# Chanks, Balancing, relocated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>
            <a:off x="1584000" y="1296000"/>
            <a:ext cx="7200000" cy="214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21240" y="235800"/>
            <a:ext cx="10022760" cy="68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ru-RU" sz="4200" spc="-1" strike="noStrike">
                <a:latin typeface="Arial"/>
              </a:rPr>
              <a:t>Currency Exchange Rate</a:t>
            </a:r>
            <a:endParaRPr b="0" lang="ru-RU" sz="42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1648800" y="2952360"/>
            <a:ext cx="1530360" cy="221364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3786120" y="2989800"/>
            <a:ext cx="2209680" cy="222876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6131880" y="3023640"/>
            <a:ext cx="2198160" cy="195120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9461880" y="5072760"/>
            <a:ext cx="513000" cy="5130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6"/>
          <a:stretch/>
        </p:blipFill>
        <p:spPr>
          <a:xfrm>
            <a:off x="8933400" y="5132520"/>
            <a:ext cx="528480" cy="453240"/>
          </a:xfrm>
          <a:prstGeom prst="rect">
            <a:avLst/>
          </a:prstGeom>
          <a:ln>
            <a:noFill/>
          </a:ln>
        </p:spPr>
      </p:pic>
      <p:sp>
        <p:nvSpPr>
          <p:cNvPr id="73" name="TextShape 2"/>
          <p:cNvSpPr txBox="1"/>
          <p:nvPr/>
        </p:nvSpPr>
        <p:spPr>
          <a:xfrm>
            <a:off x="1294920" y="1289520"/>
            <a:ext cx="774828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Сервис Курса валют.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Представляет собой приложение написанное на .NET core упакованное в докер контейнере, предназначенное для предоставления по запросу курса валют, на указанную дату.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В качестве хранилища данных используется база данных MongoDB.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8839440" y="1176480"/>
            <a:ext cx="685800" cy="710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8253720" y="1395720"/>
            <a:ext cx="902160" cy="876960"/>
          </a:xfrm>
          <a:prstGeom prst="rect">
            <a:avLst/>
          </a:prstGeom>
          <a:ln>
            <a:noFill/>
          </a:ln>
        </p:spPr>
      </p:pic>
      <p:sp>
        <p:nvSpPr>
          <p:cNvPr id="76" name="TextShape 1"/>
          <p:cNvSpPr txBox="1"/>
          <p:nvPr/>
        </p:nvSpPr>
        <p:spPr>
          <a:xfrm>
            <a:off x="2418840" y="202320"/>
            <a:ext cx="5244120" cy="68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ru-RU" sz="4200" spc="-1" strike="noStrike">
                <a:latin typeface="Arial"/>
              </a:rPr>
              <a:t>Observability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6806160" y="4056120"/>
            <a:ext cx="2445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Premetheus + grafana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latin typeface="Arial"/>
              </a:rPr>
              <a:t>prom-sauron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4"/>
          <a:stretch/>
        </p:blipFill>
        <p:spPr>
          <a:xfrm>
            <a:off x="770400" y="1499040"/>
            <a:ext cx="1621440" cy="116712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5"/>
          <a:stretch/>
        </p:blipFill>
        <p:spPr>
          <a:xfrm>
            <a:off x="1022040" y="1570680"/>
            <a:ext cx="2354760" cy="2282760"/>
          </a:xfrm>
          <a:prstGeom prst="rect">
            <a:avLst/>
          </a:prstGeom>
          <a:ln>
            <a:noFill/>
          </a:ln>
        </p:spPr>
      </p:pic>
      <p:sp>
        <p:nvSpPr>
          <p:cNvPr id="80" name="TextShape 3"/>
          <p:cNvSpPr txBox="1"/>
          <p:nvPr/>
        </p:nvSpPr>
        <p:spPr>
          <a:xfrm>
            <a:off x="1401840" y="3921480"/>
            <a:ext cx="1598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ELK stack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latin typeface="Arial"/>
              </a:rPr>
              <a:t>Kibana-elrond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1" name="TextShape 4"/>
          <p:cNvSpPr txBox="1"/>
          <p:nvPr/>
        </p:nvSpPr>
        <p:spPr>
          <a:xfrm>
            <a:off x="866880" y="947160"/>
            <a:ext cx="5661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Состоит из 2 частей — мониторинг и логгирование.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6"/>
          <a:stretch/>
        </p:blipFill>
        <p:spPr>
          <a:xfrm>
            <a:off x="6490800" y="1737360"/>
            <a:ext cx="2963880" cy="21168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7"/>
          <a:stretch/>
        </p:blipFill>
        <p:spPr>
          <a:xfrm>
            <a:off x="3371760" y="1332720"/>
            <a:ext cx="3143160" cy="355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Application>LibreOffice/6.3.6.2$Linux_X86_64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2020-05-10T21:00:33Z</dcterms:created>
  <dc:creator/>
  <dc:description/>
  <dc:language>ru-RU</dc:language>
  <cp:lastModifiedBy/>
  <dcterms:modified xsi:type="dcterms:W3CDTF">2020-05-11T20:45:00Z</dcterms:modified>
  <cp:revision>18</cp:revision>
  <dc:subject/>
  <dc:title/>
</cp:coreProperties>
</file>